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9"/>
  </p:notesMasterIdLst>
  <p:sldIdLst>
    <p:sldId id="256" r:id="rId2"/>
    <p:sldId id="279" r:id="rId3"/>
    <p:sldId id="280" r:id="rId4"/>
    <p:sldId id="257" r:id="rId5"/>
    <p:sldId id="287" r:id="rId6"/>
    <p:sldId id="260" r:id="rId7"/>
    <p:sldId id="261" r:id="rId8"/>
    <p:sldId id="288" r:id="rId9"/>
    <p:sldId id="266" r:id="rId10"/>
    <p:sldId id="263" r:id="rId11"/>
    <p:sldId id="265" r:id="rId12"/>
    <p:sldId id="272" r:id="rId13"/>
    <p:sldId id="273" r:id="rId14"/>
    <p:sldId id="264" r:id="rId15"/>
    <p:sldId id="281" r:id="rId16"/>
    <p:sldId id="267" r:id="rId17"/>
    <p:sldId id="269" r:id="rId18"/>
    <p:sldId id="270" r:id="rId19"/>
    <p:sldId id="271" r:id="rId20"/>
    <p:sldId id="278" r:id="rId21"/>
    <p:sldId id="274" r:id="rId22"/>
    <p:sldId id="258" r:id="rId23"/>
    <p:sldId id="259" r:id="rId24"/>
    <p:sldId id="282" r:id="rId25"/>
    <p:sldId id="283" r:id="rId26"/>
    <p:sldId id="290" r:id="rId27"/>
    <p:sldId id="291" r:id="rId28"/>
    <p:sldId id="292" r:id="rId29"/>
    <p:sldId id="289" r:id="rId30"/>
    <p:sldId id="262" r:id="rId31"/>
    <p:sldId id="295" r:id="rId32"/>
    <p:sldId id="284" r:id="rId33"/>
    <p:sldId id="296" r:id="rId34"/>
    <p:sldId id="285" r:id="rId35"/>
    <p:sldId id="286" r:id="rId36"/>
    <p:sldId id="294" r:id="rId37"/>
    <p:sldId id="26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25EFC-BC5A-42EB-ADCE-8592DDFC4F86}" v="2" dt="2024-10-13T07:13:41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Jayakumar" userId="12bc0d38-c33b-4696-a613-0999e112843b" providerId="ADAL" clId="{A2B25EFC-BC5A-42EB-ADCE-8592DDFC4F86}"/>
    <pc:docChg chg="custSel addSld delSld modSld">
      <pc:chgData name="Warren Jayakumar" userId="12bc0d38-c33b-4696-a613-0999e112843b" providerId="ADAL" clId="{A2B25EFC-BC5A-42EB-ADCE-8592DDFC4F86}" dt="2024-10-13T08:20:58.828" v="843" actId="47"/>
      <pc:docMkLst>
        <pc:docMk/>
      </pc:docMkLst>
      <pc:sldChg chg="addSp modSp mod">
        <pc:chgData name="Warren Jayakumar" userId="12bc0d38-c33b-4696-a613-0999e112843b" providerId="ADAL" clId="{A2B25EFC-BC5A-42EB-ADCE-8592DDFC4F86}" dt="2024-10-13T07:11:40.224" v="161" actId="14100"/>
        <pc:sldMkLst>
          <pc:docMk/>
          <pc:sldMk cId="3368966507" sldId="258"/>
        </pc:sldMkLst>
        <pc:spChg chg="mod">
          <ac:chgData name="Warren Jayakumar" userId="12bc0d38-c33b-4696-a613-0999e112843b" providerId="ADAL" clId="{A2B25EFC-BC5A-42EB-ADCE-8592DDFC4F86}" dt="2024-10-13T07:10:05.292" v="17" actId="20577"/>
          <ac:spMkLst>
            <pc:docMk/>
            <pc:sldMk cId="3368966507" sldId="258"/>
            <ac:spMk id="2" creationId="{3E2FD1C2-1738-372B-6211-F4D6D9E4CD21}"/>
          </ac:spMkLst>
        </pc:spChg>
        <pc:spChg chg="mod">
          <ac:chgData name="Warren Jayakumar" userId="12bc0d38-c33b-4696-a613-0999e112843b" providerId="ADAL" clId="{A2B25EFC-BC5A-42EB-ADCE-8592DDFC4F86}" dt="2024-10-13T07:11:40.224" v="161" actId="14100"/>
          <ac:spMkLst>
            <pc:docMk/>
            <pc:sldMk cId="3368966507" sldId="258"/>
            <ac:spMk id="3" creationId="{EC8309BE-7597-FACF-6F76-81670CDC2625}"/>
          </ac:spMkLst>
        </pc:spChg>
        <pc:picChg chg="add mod">
          <ac:chgData name="Warren Jayakumar" userId="12bc0d38-c33b-4696-a613-0999e112843b" providerId="ADAL" clId="{A2B25EFC-BC5A-42EB-ADCE-8592DDFC4F86}" dt="2024-10-13T07:11:37.050" v="160" actId="1076"/>
          <ac:picMkLst>
            <pc:docMk/>
            <pc:sldMk cId="3368966507" sldId="258"/>
            <ac:picMk id="4" creationId="{821045BA-02D9-F4F6-0427-CD2E23A53359}"/>
          </ac:picMkLst>
        </pc:picChg>
      </pc:sldChg>
      <pc:sldChg chg="modSp mod">
        <pc:chgData name="Warren Jayakumar" userId="12bc0d38-c33b-4696-a613-0999e112843b" providerId="ADAL" clId="{A2B25EFC-BC5A-42EB-ADCE-8592DDFC4F86}" dt="2024-10-13T07:13:38.499" v="275" actId="20577"/>
        <pc:sldMkLst>
          <pc:docMk/>
          <pc:sldMk cId="527132057" sldId="259"/>
        </pc:sldMkLst>
        <pc:spChg chg="mod">
          <ac:chgData name="Warren Jayakumar" userId="12bc0d38-c33b-4696-a613-0999e112843b" providerId="ADAL" clId="{A2B25EFC-BC5A-42EB-ADCE-8592DDFC4F86}" dt="2024-10-13T07:13:29.760" v="264" actId="20577"/>
          <ac:spMkLst>
            <pc:docMk/>
            <pc:sldMk cId="527132057" sldId="259"/>
            <ac:spMk id="3" creationId="{1C1B0372-4737-0625-30C7-EFD552DC85E5}"/>
          </ac:spMkLst>
        </pc:spChg>
        <pc:spChg chg="mod">
          <ac:chgData name="Warren Jayakumar" userId="12bc0d38-c33b-4696-a613-0999e112843b" providerId="ADAL" clId="{A2B25EFC-BC5A-42EB-ADCE-8592DDFC4F86}" dt="2024-10-13T07:13:38.499" v="275" actId="20577"/>
          <ac:spMkLst>
            <pc:docMk/>
            <pc:sldMk cId="527132057" sldId="259"/>
            <ac:spMk id="5" creationId="{AE01D91B-85C0-2BB7-BB80-F93513B6FBFF}"/>
          </ac:spMkLst>
        </pc:spChg>
      </pc:sldChg>
      <pc:sldChg chg="del">
        <pc:chgData name="Warren Jayakumar" userId="12bc0d38-c33b-4696-a613-0999e112843b" providerId="ADAL" clId="{A2B25EFC-BC5A-42EB-ADCE-8592DDFC4F86}" dt="2024-10-13T07:13:42.543" v="277" actId="47"/>
        <pc:sldMkLst>
          <pc:docMk/>
          <pc:sldMk cId="2293828045" sldId="260"/>
        </pc:sldMkLst>
      </pc:sldChg>
      <pc:sldChg chg="del">
        <pc:chgData name="Warren Jayakumar" userId="12bc0d38-c33b-4696-a613-0999e112843b" providerId="ADAL" clId="{A2B25EFC-BC5A-42EB-ADCE-8592DDFC4F86}" dt="2024-10-13T07:21:07.796" v="716" actId="47"/>
        <pc:sldMkLst>
          <pc:docMk/>
          <pc:sldMk cId="1291570960" sldId="261"/>
        </pc:sldMkLst>
      </pc:sldChg>
      <pc:sldChg chg="modSp mod">
        <pc:chgData name="Warren Jayakumar" userId="12bc0d38-c33b-4696-a613-0999e112843b" providerId="ADAL" clId="{A2B25EFC-BC5A-42EB-ADCE-8592DDFC4F86}" dt="2024-10-13T07:21:42.035" v="841" actId="20577"/>
        <pc:sldMkLst>
          <pc:docMk/>
          <pc:sldMk cId="1208925388" sldId="262"/>
        </pc:sldMkLst>
        <pc:spChg chg="mod">
          <ac:chgData name="Warren Jayakumar" userId="12bc0d38-c33b-4696-a613-0999e112843b" providerId="ADAL" clId="{A2B25EFC-BC5A-42EB-ADCE-8592DDFC4F86}" dt="2024-10-13T07:21:14.196" v="725" actId="20577"/>
          <ac:spMkLst>
            <pc:docMk/>
            <pc:sldMk cId="1208925388" sldId="262"/>
            <ac:spMk id="2" creationId="{D110E666-240D-CAB1-BDF7-A02E8E2C791C}"/>
          </ac:spMkLst>
        </pc:spChg>
        <pc:spChg chg="mod">
          <ac:chgData name="Warren Jayakumar" userId="12bc0d38-c33b-4696-a613-0999e112843b" providerId="ADAL" clId="{A2B25EFC-BC5A-42EB-ADCE-8592DDFC4F86}" dt="2024-10-13T07:21:42.035" v="841" actId="20577"/>
          <ac:spMkLst>
            <pc:docMk/>
            <pc:sldMk cId="1208925388" sldId="262"/>
            <ac:spMk id="3" creationId="{DA2A4057-D1AA-0B3C-0E5F-14EA8E19DD1E}"/>
          </ac:spMkLst>
        </pc:spChg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3812753503" sldId="263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2659487384" sldId="264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1514284790" sldId="265"/>
        </pc:sldMkLst>
      </pc:sldChg>
      <pc:sldChg chg="del">
        <pc:chgData name="Warren Jayakumar" userId="12bc0d38-c33b-4696-a613-0999e112843b" providerId="ADAL" clId="{A2B25EFC-BC5A-42EB-ADCE-8592DDFC4F86}" dt="2024-10-13T08:20:54.894" v="842" actId="47"/>
        <pc:sldMkLst>
          <pc:docMk/>
          <pc:sldMk cId="2127572366" sldId="266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2797701493" sldId="267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1186113126" sldId="269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1864322425" sldId="270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1819651374" sldId="271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522515608" sldId="272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3217280354" sldId="273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2869592980" sldId="274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3534606621" sldId="275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739182798" sldId="276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3924658306" sldId="277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3311584725" sldId="278"/>
        </pc:sldMkLst>
      </pc:sldChg>
      <pc:sldChg chg="del">
        <pc:chgData name="Warren Jayakumar" userId="12bc0d38-c33b-4696-a613-0999e112843b" providerId="ADAL" clId="{A2B25EFC-BC5A-42EB-ADCE-8592DDFC4F86}" dt="2024-10-13T08:20:58.828" v="843" actId="47"/>
        <pc:sldMkLst>
          <pc:docMk/>
          <pc:sldMk cId="4217679149" sldId="281"/>
        </pc:sldMkLst>
      </pc:sldChg>
      <pc:sldChg chg="modSp add mod setBg">
        <pc:chgData name="Warren Jayakumar" userId="12bc0d38-c33b-4696-a613-0999e112843b" providerId="ADAL" clId="{A2B25EFC-BC5A-42EB-ADCE-8592DDFC4F86}" dt="2024-10-13T07:21:05.494" v="715" actId="313"/>
        <pc:sldMkLst>
          <pc:docMk/>
          <pc:sldMk cId="1728392204" sldId="282"/>
        </pc:sldMkLst>
        <pc:spChg chg="mod">
          <ac:chgData name="Warren Jayakumar" userId="12bc0d38-c33b-4696-a613-0999e112843b" providerId="ADAL" clId="{A2B25EFC-BC5A-42EB-ADCE-8592DDFC4F86}" dt="2024-10-13T07:21:05.494" v="715" actId="313"/>
          <ac:spMkLst>
            <pc:docMk/>
            <pc:sldMk cId="1728392204" sldId="282"/>
            <ac:spMk id="3" creationId="{09839CFC-3615-8F43-0CC1-6A8D588B5498}"/>
          </ac:spMkLst>
        </pc:spChg>
        <pc:spChg chg="mod">
          <ac:chgData name="Warren Jayakumar" userId="12bc0d38-c33b-4696-a613-0999e112843b" providerId="ADAL" clId="{A2B25EFC-BC5A-42EB-ADCE-8592DDFC4F86}" dt="2024-10-13T07:13:47.408" v="286" actId="20577"/>
          <ac:spMkLst>
            <pc:docMk/>
            <pc:sldMk cId="1728392204" sldId="282"/>
            <ac:spMk id="5" creationId="{B97829CF-93E7-529D-CD5F-CD67FF4199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4082F-D8AE-4516-9855-EE1B54B701EC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C5CC9-5629-4F19-B3A9-3F39B9CBE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C5CC9-5629-4F19-B3A9-3F39B9CBE1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2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C5CC9-5629-4F19-B3A9-3F39B9CBE1A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0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83702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47934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13597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36357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48579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33192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33719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46940"/>
      </p:ext>
    </p:extLst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4312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91964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7991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06004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98472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3081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79479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4848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69884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36193-EDE3-4BB5-AE5F-E6E5472AB8BE}" type="datetimeFigureOut">
              <a:rPr lang="en-US" smtClean="0"/>
              <a:t>01-Nov-24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4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descr="Swirling White Lights">
            <a:extLst>
              <a:ext uri="{FF2B5EF4-FFF2-40B4-BE49-F238E27FC236}">
                <a16:creationId xmlns:a16="http://schemas.microsoft.com/office/drawing/2014/main" id="{BE4F434D-A43D-DC37-B3DF-4251E1684B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r="1" b="131"/>
          <a:stretch/>
        </p:blipFill>
        <p:spPr>
          <a:xfrm>
            <a:off x="-148" y="-5291"/>
            <a:ext cx="12192000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E1046-8433-7FB9-CE47-F78FDC8A2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469" y="2956978"/>
            <a:ext cx="3261044" cy="1660280"/>
          </a:xfrm>
          <a:noFill/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WAVEMIXSR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3E2C0-07BB-31D6-7565-046A19244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9524" y="4434378"/>
            <a:ext cx="5271972" cy="2533350"/>
          </a:xfrm>
          <a:noFill/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By: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21023P- Jayakumar W.S.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210027C – </a:t>
            </a:r>
            <a:r>
              <a:rPr lang="en-US" sz="2400" dirty="0" err="1">
                <a:solidFill>
                  <a:srgbClr val="FFFFFF"/>
                </a:solidFill>
              </a:rPr>
              <a:t>Alahakoon</a:t>
            </a:r>
            <a:r>
              <a:rPr lang="en-US" sz="2400" dirty="0">
                <a:solidFill>
                  <a:srgbClr val="FFFFFF"/>
                </a:solidFill>
              </a:rPr>
              <a:t> U.M.Y.B.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Pixel perfect</a:t>
            </a:r>
          </a:p>
        </p:txBody>
      </p:sp>
    </p:spTree>
    <p:extLst>
      <p:ext uri="{BB962C8B-B14F-4D97-AF65-F5344CB8AC3E}">
        <p14:creationId xmlns:p14="http://schemas.microsoft.com/office/powerpoint/2010/main" val="16253858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DISCUSSING THE ARCHITECTURE</a:t>
            </a:r>
          </a:p>
        </p:txBody>
      </p:sp>
      <p:pic>
        <p:nvPicPr>
          <p:cNvPr id="5" name="Content Placeholder 4" descr="A diagram of a mountain range&#10;&#10;Description automatically generated">
            <a:extLst>
              <a:ext uri="{FF2B5EF4-FFF2-40B4-BE49-F238E27FC236}">
                <a16:creationId xmlns:a16="http://schemas.microsoft.com/office/drawing/2014/main" id="{3E49F5D3-D761-9DD0-0F71-C483850F7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30" y="2990057"/>
            <a:ext cx="6296376" cy="354171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3"/>
            <a:ext cx="441887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 the image to </a:t>
            </a:r>
            <a:r>
              <a:rPr lang="en-US" dirty="0" err="1"/>
              <a:t>YCrCb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space</a:t>
            </a:r>
          </a:p>
        </p:txBody>
      </p:sp>
      <p:pic>
        <p:nvPicPr>
          <p:cNvPr id="3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59F21829-F3DB-ECAE-692B-54ABBE25C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t="3477" r="47019" b="9241"/>
          <a:stretch/>
        </p:blipFill>
        <p:spPr>
          <a:xfrm>
            <a:off x="8440477" y="0"/>
            <a:ext cx="3744867" cy="68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53503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DISCUSSING THE ARCHITECTURE : Y component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3"/>
            <a:ext cx="441887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0C95-54C9-1275-B8D6-CCD490115194}"/>
              </a:ext>
            </a:extLst>
          </p:cNvPr>
          <p:cNvSpPr txBox="1">
            <a:spLocks/>
          </p:cNvSpPr>
          <p:nvPr/>
        </p:nvSpPr>
        <p:spPr>
          <a:xfrm>
            <a:off x="1293813" y="2171413"/>
            <a:ext cx="101178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Upsample</a:t>
            </a:r>
            <a:r>
              <a:rPr lang="en-US" dirty="0"/>
              <a:t> using bicubic interpolation</a:t>
            </a:r>
          </a:p>
          <a:p>
            <a:r>
              <a:rPr lang="en-US" dirty="0"/>
              <a:t>Convolutional layer</a:t>
            </a:r>
          </a:p>
          <a:p>
            <a:r>
              <a:rPr lang="en-US" dirty="0" err="1"/>
              <a:t>Wavemix</a:t>
            </a:r>
            <a:r>
              <a:rPr lang="en-US" dirty="0"/>
              <a:t> block</a:t>
            </a:r>
          </a:p>
          <a:p>
            <a:r>
              <a:rPr lang="en-US" dirty="0"/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1514284790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30A3A-8697-FA1B-950A-D5A202DAC0CA}"/>
              </a:ext>
            </a:extLst>
          </p:cNvPr>
          <p:cNvSpPr txBox="1">
            <a:spLocks/>
          </p:cNvSpPr>
          <p:nvPr/>
        </p:nvSpPr>
        <p:spPr>
          <a:xfrm>
            <a:off x="1293813" y="21714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0C42E-8127-F9C0-3A6A-9717BA60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42" y="1043775"/>
            <a:ext cx="8943164" cy="52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15608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30A3A-8697-FA1B-950A-D5A202DAC0CA}"/>
              </a:ext>
            </a:extLst>
          </p:cNvPr>
          <p:cNvSpPr txBox="1">
            <a:spLocks/>
          </p:cNvSpPr>
          <p:nvPr/>
        </p:nvSpPr>
        <p:spPr>
          <a:xfrm>
            <a:off x="1293813" y="21714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6E245-3847-B187-B695-CCEC055C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57" y="1409057"/>
            <a:ext cx="4964954" cy="49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80354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DISCUSSING THE ARCHITECTURE : WAVEMIX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8170C3A-B7AB-F756-6409-B9BD125FE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3" y="2019012"/>
                <a:ext cx="9639363" cy="4601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Convolutional Layer</a:t>
                </a:r>
              </a:p>
              <a:p>
                <a:r>
                  <a:rPr lang="en-US" dirty="0"/>
                  <a:t>4 Wavelet transforms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𝑑𝑑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stands for approximate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stands for discrete.</a:t>
                </a:r>
              </a:p>
              <a:p>
                <a:r>
                  <a:rPr lang="en-US" dirty="0"/>
                  <a:t>Such transforms can capture low and high frequency components in both horizontal and vertical directions.</a:t>
                </a:r>
              </a:p>
              <a:p>
                <a:r>
                  <a:rPr lang="en-US" dirty="0"/>
                  <a:t>All 4 wavelet transforms are concatenated and sent to a MLP block</a:t>
                </a:r>
              </a:p>
              <a:p>
                <a:r>
                  <a:rPr lang="en-US" dirty="0"/>
                  <a:t>Next transposed convolution is performed.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8170C3A-B7AB-F756-6409-B9BD125FE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2019012"/>
                <a:ext cx="9639363" cy="4601243"/>
              </a:xfrm>
              <a:prstGeom prst="rect">
                <a:avLst/>
              </a:prstGeom>
              <a:blipFill>
                <a:blip r:embed="rId2"/>
                <a:stretch>
                  <a:fillRect l="-1264" t="-1722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487384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30A3A-8697-FA1B-950A-D5A202DAC0CA}"/>
              </a:ext>
            </a:extLst>
          </p:cNvPr>
          <p:cNvSpPr txBox="1">
            <a:spLocks/>
          </p:cNvSpPr>
          <p:nvPr/>
        </p:nvSpPr>
        <p:spPr>
          <a:xfrm>
            <a:off x="1293813" y="21714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6FBE8-FEEE-60AD-F799-04E8CFBE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67" y="406908"/>
            <a:ext cx="5510159" cy="6044184"/>
          </a:xfrm>
          <a:prstGeom prst="rect">
            <a:avLst/>
          </a:prstGeom>
        </p:spPr>
      </p:pic>
      <p:pic>
        <p:nvPicPr>
          <p:cNvPr id="8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843C091B-09E4-A8B6-7BF9-E3F8B23F7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1" t="8826" r="8331" b="14032"/>
          <a:stretch/>
        </p:blipFill>
        <p:spPr>
          <a:xfrm>
            <a:off x="1293813" y="1673351"/>
            <a:ext cx="2020824" cy="4128829"/>
          </a:xfrm>
        </p:spPr>
      </p:pic>
    </p:spTree>
    <p:extLst>
      <p:ext uri="{BB962C8B-B14F-4D97-AF65-F5344CB8AC3E}">
        <p14:creationId xmlns:p14="http://schemas.microsoft.com/office/powerpoint/2010/main" val="4217679149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DISCUSSING THE ARCHITECTURE : </a:t>
            </a:r>
            <a:r>
              <a:rPr lang="en-US" dirty="0" err="1"/>
              <a:t>CbCr</a:t>
            </a:r>
            <a:r>
              <a:rPr lang="en-US" dirty="0"/>
              <a:t> channels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30A3A-8697-FA1B-950A-D5A202DAC0CA}"/>
              </a:ext>
            </a:extLst>
          </p:cNvPr>
          <p:cNvSpPr txBox="1">
            <a:spLocks/>
          </p:cNvSpPr>
          <p:nvPr/>
        </p:nvSpPr>
        <p:spPr>
          <a:xfrm>
            <a:off x="1293813" y="21714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B1A229-829C-8F70-0C28-2E8FE4A5C429}"/>
              </a:ext>
            </a:extLst>
          </p:cNvPr>
          <p:cNvSpPr txBox="1">
            <a:spLocks/>
          </p:cNvSpPr>
          <p:nvPr/>
        </p:nvSpPr>
        <p:spPr>
          <a:xfrm>
            <a:off x="1293813" y="2171413"/>
            <a:ext cx="101178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Upsample</a:t>
            </a:r>
            <a:r>
              <a:rPr lang="en-US" dirty="0"/>
              <a:t> using bicubic interpolation</a:t>
            </a:r>
          </a:p>
          <a:p>
            <a:r>
              <a:rPr lang="en-US" dirty="0"/>
              <a:t>Concatenate with Y channel</a:t>
            </a:r>
          </a:p>
        </p:txBody>
      </p:sp>
      <p:pic>
        <p:nvPicPr>
          <p:cNvPr id="6" name="Picture 5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A23C5D3B-048E-53E2-FDCA-487462FC5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94" y="2354224"/>
            <a:ext cx="4414982" cy="294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01493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30A3A-8697-FA1B-950A-D5A202DAC0CA}"/>
              </a:ext>
            </a:extLst>
          </p:cNvPr>
          <p:cNvSpPr txBox="1">
            <a:spLocks/>
          </p:cNvSpPr>
          <p:nvPr/>
        </p:nvSpPr>
        <p:spPr>
          <a:xfrm>
            <a:off x="1293813" y="21714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3E4844-09FB-B442-ACA1-85C3419E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60" y="2097088"/>
            <a:ext cx="9659351" cy="2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13126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30A3A-8697-FA1B-950A-D5A202DAC0CA}"/>
              </a:ext>
            </a:extLst>
          </p:cNvPr>
          <p:cNvSpPr txBox="1">
            <a:spLocks/>
          </p:cNvSpPr>
          <p:nvPr/>
        </p:nvSpPr>
        <p:spPr>
          <a:xfrm>
            <a:off x="1293813" y="21714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27388-DF86-8197-1AF8-12C64394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4" y="1725684"/>
            <a:ext cx="9905998" cy="34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22425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30A3A-8697-FA1B-950A-D5A202DAC0CA}"/>
              </a:ext>
            </a:extLst>
          </p:cNvPr>
          <p:cNvSpPr txBox="1">
            <a:spLocks/>
          </p:cNvSpPr>
          <p:nvPr/>
        </p:nvSpPr>
        <p:spPr>
          <a:xfrm>
            <a:off x="1293813" y="21714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11BD4-731A-725C-3AC4-07C97B7C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24" y="1746487"/>
            <a:ext cx="9946248" cy="400684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27C7C1-686B-FA11-910D-3EA329987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51374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1DA2-E1C2-5720-F608-2B967602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 RESOLUTION?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C2776-3C1B-D402-50C1-772851AA7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64013"/>
          </a:xfrm>
        </p:spPr>
        <p:txBody>
          <a:bodyPr>
            <a:normAutofit/>
          </a:bodyPr>
          <a:lstStyle/>
          <a:p>
            <a:r>
              <a:rPr lang="en-US" dirty="0"/>
              <a:t>Super-resolution (SR) refers to a family of techniques in image processing aimed at enhancing the resolution of an image</a:t>
            </a:r>
          </a:p>
          <a:p>
            <a:r>
              <a:rPr lang="en-US" dirty="0"/>
              <a:t>We take a low resolution image and enhance it to a high resolution image.</a:t>
            </a:r>
          </a:p>
          <a:p>
            <a:r>
              <a:rPr lang="en-US" dirty="0"/>
              <a:t>The goal is to predict the missing details that were not captured</a:t>
            </a:r>
          </a:p>
          <a:p>
            <a:r>
              <a:rPr lang="en-US" dirty="0"/>
              <a:t>SR can be achieved through traditional interpolation methods like bicubic or nearest-neighbor techniques</a:t>
            </a:r>
          </a:p>
          <a:p>
            <a:r>
              <a:rPr lang="en-US" dirty="0"/>
              <a:t>Deep learning has revolutionized this field</a:t>
            </a:r>
          </a:p>
        </p:txBody>
      </p:sp>
    </p:spTree>
    <p:extLst>
      <p:ext uri="{BB962C8B-B14F-4D97-AF65-F5344CB8AC3E}">
        <p14:creationId xmlns:p14="http://schemas.microsoft.com/office/powerpoint/2010/main" val="881681495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30A3A-8697-FA1B-950A-D5A202DAC0CA}"/>
              </a:ext>
            </a:extLst>
          </p:cNvPr>
          <p:cNvSpPr txBox="1">
            <a:spLocks/>
          </p:cNvSpPr>
          <p:nvPr/>
        </p:nvSpPr>
        <p:spPr>
          <a:xfrm>
            <a:off x="1293813" y="21714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27C7C1-686B-FA11-910D-3EA329987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B6F9B-3F3A-F774-47FF-676DF4EB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00" y="593415"/>
            <a:ext cx="6449776" cy="60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4725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6B49-0A74-A873-6FE0-888AF0CB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70C3A-B7AB-F756-6409-B9BD125FEAF1}"/>
              </a:ext>
            </a:extLst>
          </p:cNvPr>
          <p:cNvSpPr txBox="1">
            <a:spLocks/>
          </p:cNvSpPr>
          <p:nvPr/>
        </p:nvSpPr>
        <p:spPr>
          <a:xfrm>
            <a:off x="1141413" y="20190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F30A3A-8697-FA1B-950A-D5A202DAC0CA}"/>
              </a:ext>
            </a:extLst>
          </p:cNvPr>
          <p:cNvSpPr txBox="1">
            <a:spLocks/>
          </p:cNvSpPr>
          <p:nvPr/>
        </p:nvSpPr>
        <p:spPr>
          <a:xfrm>
            <a:off x="1293813" y="2171412"/>
            <a:ext cx="9639363" cy="46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4B763-8CB5-9348-D275-111EA8FD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24" y="1738171"/>
            <a:ext cx="9950222" cy="34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2980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D1C2-1738-372B-6211-F4D6D9E4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309BE-7597-FACF-6F76-81670CDC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3494990" cy="3989995"/>
          </a:xfrm>
        </p:spPr>
        <p:txBody>
          <a:bodyPr>
            <a:normAutofit/>
          </a:bodyPr>
          <a:lstStyle/>
          <a:p>
            <a:r>
              <a:rPr lang="en-US" dirty="0"/>
              <a:t>Attempted to train the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045BA-02D9-F4F6-0427-CD2E23A5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02" y="491798"/>
            <a:ext cx="7555598" cy="58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66507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0372-4737-0625-30C7-EFD552DC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188004" cy="354171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Obtained pretrained model and loaded it to run inference</a:t>
            </a:r>
          </a:p>
          <a:p>
            <a:r>
              <a:rPr lang="en-US" dirty="0">
                <a:latin typeface="-apple-system"/>
              </a:rPr>
              <a:t>Code for running inference was coded by us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01D91B-85C0-2BB7-BB80-F93513B6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527132057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F1FE-81CC-80ED-15E7-1B762259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9CFC-3615-8F43-0CC1-6A8D588B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188004" cy="3541714"/>
          </a:xfrm>
        </p:spPr>
        <p:txBody>
          <a:bodyPr>
            <a:normAutofit/>
          </a:bodyPr>
          <a:lstStyle/>
          <a:p>
            <a:r>
              <a:rPr lang="en-US" dirty="0">
                <a:latin typeface="-apple-system"/>
              </a:rPr>
              <a:t>Inference was run on the test subset of the DIV2K dataset.</a:t>
            </a:r>
          </a:p>
          <a:p>
            <a:r>
              <a:rPr lang="en-US" dirty="0">
                <a:latin typeface="-apple-system"/>
              </a:rPr>
              <a:t>We ran inference on images that were down sampled using different techniques such as bicubic, mild, difficult, wild and also some unknown techniques.</a:t>
            </a:r>
          </a:p>
          <a:p>
            <a:r>
              <a:rPr lang="en-US" dirty="0">
                <a:latin typeface="-apple-system"/>
              </a:rPr>
              <a:t>We compared them against existing up sampling techniques such as bilinear interpolation, nearest neighbor and bicubic interpolation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829CF-93E7-529D-CD5F-CD67FF419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28392204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train on the tracks&#10;&#10;Description automatically generated">
            <a:extLst>
              <a:ext uri="{FF2B5EF4-FFF2-40B4-BE49-F238E27FC236}">
                <a16:creationId xmlns:a16="http://schemas.microsoft.com/office/drawing/2014/main" id="{C04D4D95-E34E-C29E-43BF-0CF6D580F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49" y="0"/>
            <a:ext cx="10296525" cy="6844161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C228778-2FC9-75D1-6D2E-E5376637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98193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07B4-8FEB-5999-B94B-27E88448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4514C8F-1D3B-BD2A-BB8F-E961A2D1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arge castle with a body of water with Château de Chambord in the background&#10;&#10;Description automatically generated">
            <a:extLst>
              <a:ext uri="{FF2B5EF4-FFF2-40B4-BE49-F238E27FC236}">
                <a16:creationId xmlns:a16="http://schemas.microsoft.com/office/drawing/2014/main" id="{95D51866-F7FE-FF8F-E56F-D3C467DEE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5" y="985837"/>
            <a:ext cx="12215813" cy="4886325"/>
          </a:xfrm>
        </p:spPr>
      </p:pic>
    </p:spTree>
    <p:extLst>
      <p:ext uri="{BB962C8B-B14F-4D97-AF65-F5344CB8AC3E}">
        <p14:creationId xmlns:p14="http://schemas.microsoft.com/office/powerpoint/2010/main" val="3318281704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0A78F-983A-86BE-CA1B-B30586C7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EEE7558-07FA-3406-8841-CFD03D47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ridge over a forest&#10;&#10;Description automatically generated">
            <a:extLst>
              <a:ext uri="{FF2B5EF4-FFF2-40B4-BE49-F238E27FC236}">
                <a16:creationId xmlns:a16="http://schemas.microsoft.com/office/drawing/2014/main" id="{7D322EA5-1D11-2BDF-A950-521C19DCF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86" y="-20262"/>
            <a:ext cx="10347828" cy="6878262"/>
          </a:xfrm>
        </p:spPr>
      </p:pic>
    </p:spTree>
    <p:extLst>
      <p:ext uri="{BB962C8B-B14F-4D97-AF65-F5344CB8AC3E}">
        <p14:creationId xmlns:p14="http://schemas.microsoft.com/office/powerpoint/2010/main" val="2558575095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7E85-F264-2251-4C44-B181B7CF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0238E1-85D3-E17E-1D26-D3D5D190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asket full of mushrooms&#10;&#10;Description automatically generated">
            <a:extLst>
              <a:ext uri="{FF2B5EF4-FFF2-40B4-BE49-F238E27FC236}">
                <a16:creationId xmlns:a16="http://schemas.microsoft.com/office/drawing/2014/main" id="{674E3846-F92F-3F90-DFD2-362B3BD6C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68" y="0"/>
            <a:ext cx="8765863" cy="6858000"/>
          </a:xfrm>
        </p:spPr>
      </p:pic>
    </p:spTree>
    <p:extLst>
      <p:ext uri="{BB962C8B-B14F-4D97-AF65-F5344CB8AC3E}">
        <p14:creationId xmlns:p14="http://schemas.microsoft.com/office/powerpoint/2010/main" val="2781050840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A7900-9512-960F-AE2C-0C71027A6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E3AA-1C85-ECBC-5B89-E31B0DC5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Mse</a:t>
            </a:r>
            <a:r>
              <a:rPr lang="en-US" dirty="0"/>
              <a:t> loss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2EB768-1ED7-9785-24EE-DE3B42A923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109967"/>
              </p:ext>
            </p:extLst>
          </p:nvPr>
        </p:nvGraphicFramePr>
        <p:xfrm>
          <a:off x="1141413" y="2249488"/>
          <a:ext cx="990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02787165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59222628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69094234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2993259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85828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MSE Bilinear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MSE Bicubic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MSE Nearest 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MSE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Wavemix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00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85.610879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63.311168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100.479395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41.902860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87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20.134811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11.800485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28.491521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7.892705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529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184.990433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128.118131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219.422703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56.260582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768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185.966193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142.388565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199.560043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71.988089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48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71.835322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56.801367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78.044734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32.280629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63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52.386281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40.660039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58.252612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31.054350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11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130.443994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102.415332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137.248531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85.694887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42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198.582595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158.899287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195.781864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103.219478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1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48.817761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37.551371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52.999818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24.792822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4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50.707544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36.718218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68.505541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24.075763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48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38874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1DA2-E1C2-5720-F608-2B967602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SUPER RESOLUTION?</a:t>
            </a:r>
          </a:p>
        </p:txBody>
      </p:sp>
      <p:pic>
        <p:nvPicPr>
          <p:cNvPr id="7" name="Picture 6" descr="A close-up of a brain scan&#10;&#10;Description automatically generated">
            <a:extLst>
              <a:ext uri="{FF2B5EF4-FFF2-40B4-BE49-F238E27FC236}">
                <a16:creationId xmlns:a16="http://schemas.microsoft.com/office/drawing/2014/main" id="{2A9D3395-2727-15FE-4C85-D9DECEBDD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820150"/>
            <a:ext cx="5306568" cy="2200194"/>
          </a:xfrm>
          <a:prstGeom prst="rect">
            <a:avLst/>
          </a:prstGeom>
        </p:spPr>
      </p:pic>
      <p:pic>
        <p:nvPicPr>
          <p:cNvPr id="10" name="Picture 9" descr="A collage of two people&#10;&#10;Description automatically generated">
            <a:extLst>
              <a:ext uri="{FF2B5EF4-FFF2-40B4-BE49-F238E27FC236}">
                <a16:creationId xmlns:a16="http://schemas.microsoft.com/office/drawing/2014/main" id="{67928447-B31F-58C4-53FF-C65E9D7CE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4169517"/>
            <a:ext cx="5306568" cy="1835995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3BE734B-CBE5-7AD5-2121-04A7FBD2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67496"/>
            <a:ext cx="4810125" cy="27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59382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E666-240D-CAB1-BDF7-A02E8E2C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4057-D1AA-0B3C-0E5F-14EA8E19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tested the model on upscaling a video.</a:t>
            </a:r>
          </a:p>
          <a:p>
            <a:r>
              <a:rPr lang="en-US" dirty="0"/>
              <a:t>Different types of videos were tested.</a:t>
            </a:r>
          </a:p>
          <a:p>
            <a:r>
              <a:rPr lang="en-US" dirty="0"/>
              <a:t>While the performance was better than traditional upscaling methods, improvements can be made</a:t>
            </a:r>
          </a:p>
        </p:txBody>
      </p:sp>
    </p:spTree>
    <p:extLst>
      <p:ext uri="{BB962C8B-B14F-4D97-AF65-F5344CB8AC3E}">
        <p14:creationId xmlns:p14="http://schemas.microsoft.com/office/powerpoint/2010/main" val="1208925388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B2ACE-FCD1-9A06-00F3-1C67FBAB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37B9-0153-F17D-16AC-1F7C5EE1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697D5F-D238-D2D2-68A1-DC338E3E1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9E110-1897-BD37-7403-F75E7D9E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23" y="1845944"/>
            <a:ext cx="8113776" cy="4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23333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6EDD-84B4-64C0-02F3-59EED7171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A601-7B3D-C738-28FB-C301EAE8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61C4D-CEF6-275D-DA6C-F43E8BFD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10946956" cy="4315905"/>
          </a:xfrm>
        </p:spPr>
        <p:txBody>
          <a:bodyPr>
            <a:normAutofit/>
          </a:bodyPr>
          <a:lstStyle/>
          <a:p>
            <a:r>
              <a:rPr lang="en-US" dirty="0"/>
              <a:t>Identify </a:t>
            </a:r>
            <a:r>
              <a:rPr lang="en-US" dirty="0" err="1"/>
              <a:t>Keypoints</a:t>
            </a:r>
            <a:r>
              <a:rPr lang="en-US" dirty="0"/>
              <a:t> with SIFT</a:t>
            </a:r>
          </a:p>
          <a:p>
            <a:r>
              <a:rPr lang="en-US" dirty="0"/>
              <a:t>Divide Frame into Static and Dynamic Regions based on feature matching</a:t>
            </a:r>
          </a:p>
          <a:p>
            <a:r>
              <a:rPr lang="en-US" dirty="0"/>
              <a:t>Apply </a:t>
            </a:r>
            <a:r>
              <a:rPr lang="en-US" dirty="0" err="1"/>
              <a:t>WaveMixSR</a:t>
            </a:r>
            <a:r>
              <a:rPr lang="en-US" dirty="0"/>
              <a:t> to Static Regions</a:t>
            </a:r>
          </a:p>
          <a:p>
            <a:r>
              <a:rPr lang="en-US" dirty="0"/>
              <a:t>For dynamic regions: use a separate model to deblur these parts </a:t>
            </a:r>
            <a:r>
              <a:rPr lang="en-US" dirty="0" err="1"/>
              <a:t>eg</a:t>
            </a:r>
            <a:r>
              <a:rPr lang="en-US" dirty="0"/>
              <a:t>: VRT: Video Restoration Transformer</a:t>
            </a:r>
          </a:p>
          <a:p>
            <a:r>
              <a:rPr lang="en-US" dirty="0"/>
              <a:t>Using SIFT estimate motion vectors for dynamic parts</a:t>
            </a:r>
          </a:p>
          <a:p>
            <a:r>
              <a:rPr lang="en-US" dirty="0"/>
              <a:t>Add motion blur based on motion vectors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9541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9F71-FF66-9A80-8FDE-38DD8E9B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AA21E-0F3A-FB36-E8CF-D9194405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ECD10-528A-5B86-2947-FD05F723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66" y="395287"/>
            <a:ext cx="11177489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69484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E78F-7409-3021-6C8B-B1778A64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3662-9521-9EBF-00C5-B2C97F2C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14CE-337A-CE8F-CBAA-75EED23D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Utilizing </a:t>
            </a:r>
            <a:r>
              <a:rPr lang="en-US" dirty="0" err="1"/>
              <a:t>pixelshuffle</a:t>
            </a:r>
            <a:r>
              <a:rPr lang="en-US" dirty="0"/>
              <a:t> instead of transposed convolution.</a:t>
            </a:r>
          </a:p>
          <a:p>
            <a:r>
              <a:rPr lang="en-US" dirty="0" err="1"/>
              <a:t>Pixelshuffle</a:t>
            </a:r>
            <a:r>
              <a:rPr lang="en-US" dirty="0"/>
              <a:t> is more efficient than transposed convolution.</a:t>
            </a:r>
          </a:p>
          <a:p>
            <a:r>
              <a:rPr lang="en-US" dirty="0"/>
              <a:t>Pixel shuffle increases the resolution and decreases the dimensionality</a:t>
            </a:r>
          </a:p>
          <a:p>
            <a:r>
              <a:rPr lang="en-US" dirty="0"/>
              <a:t>It also removes block artifacts from 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1111877494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0099-D574-B3AD-531F-AEB7BAFF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01A8-4A14-C52E-EEF1-6766738E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9E040-E9B9-74BD-005D-3D5982D9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xelShuffleVisualization">
            <a:hlinkClick r:id="" action="ppaction://media"/>
            <a:extLst>
              <a:ext uri="{FF2B5EF4-FFF2-40B4-BE49-F238E27FC236}">
                <a16:creationId xmlns:a16="http://schemas.microsoft.com/office/drawing/2014/main" id="{2772FC33-37E0-F62A-CB1F-6650CF86E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236" y="1962658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759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34F7A-091B-4CEA-2F8D-E92EE422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BC16-C591-B6A4-F10F-A2A777A4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1B8D3-5D40-BC54-9EA7-110416BA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performs as expected and upscales images as required.</a:t>
            </a:r>
          </a:p>
          <a:p>
            <a:r>
              <a:rPr lang="en-US" dirty="0"/>
              <a:t>It’s performance is better than traditional methods</a:t>
            </a:r>
          </a:p>
          <a:p>
            <a:r>
              <a:rPr lang="en-US" dirty="0"/>
              <a:t>Extensions for video upscaling and efficiency are possible</a:t>
            </a:r>
          </a:p>
        </p:txBody>
      </p:sp>
    </p:spTree>
    <p:extLst>
      <p:ext uri="{BB962C8B-B14F-4D97-AF65-F5344CB8AC3E}">
        <p14:creationId xmlns:p14="http://schemas.microsoft.com/office/powerpoint/2010/main" val="1648277889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descr="Swirling White Lights">
            <a:extLst>
              <a:ext uri="{FF2B5EF4-FFF2-40B4-BE49-F238E27FC236}">
                <a16:creationId xmlns:a16="http://schemas.microsoft.com/office/drawing/2014/main" id="{BE4F434D-A43D-DC37-B3DF-4251E1684B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r="1" b="131"/>
          <a:stretch/>
        </p:blipFill>
        <p:spPr>
          <a:xfrm>
            <a:off x="-148" y="-5291"/>
            <a:ext cx="12192000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E1046-8433-7FB9-CE47-F78FDC8A2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8" y="4480560"/>
            <a:ext cx="12192000" cy="1655064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6091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1DA2-E1C2-5720-F608-2B967602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7B469F31-B092-09E7-DC9E-01D48FCFB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76" y="618518"/>
            <a:ext cx="6395450" cy="5851984"/>
          </a:xfrm>
        </p:spPr>
      </p:pic>
    </p:spTree>
    <p:extLst>
      <p:ext uri="{BB962C8B-B14F-4D97-AF65-F5344CB8AC3E}">
        <p14:creationId xmlns:p14="http://schemas.microsoft.com/office/powerpoint/2010/main" val="385680740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0372-4737-0625-30C7-EFD552DC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188004" cy="354171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Wavelet transform is a mathematical tool that decomposes a signal into different frequency components while also provi</a:t>
            </a:r>
            <a:r>
              <a:rPr lang="en-US" dirty="0">
                <a:latin typeface="-apple-system"/>
              </a:rPr>
              <a:t>ding information on where or when these frequencies occur.</a:t>
            </a:r>
          </a:p>
          <a:p>
            <a:r>
              <a:rPr lang="en-US" dirty="0"/>
              <a:t>For an image it can provide details on where sharp changes and smooth changes take place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01D91B-85C0-2BB7-BB80-F93513B6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TRANSFORM</a:t>
            </a:r>
          </a:p>
        </p:txBody>
      </p:sp>
    </p:spTree>
    <p:extLst>
      <p:ext uri="{BB962C8B-B14F-4D97-AF65-F5344CB8AC3E}">
        <p14:creationId xmlns:p14="http://schemas.microsoft.com/office/powerpoint/2010/main" val="2443348287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3E23-3644-5F55-B318-126F5A3B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B8607-8528-F15F-7FB8-F2B41AED6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mother wavelet.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B8607-8528-F15F-7FB8-F2B41AED6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B81E087-D7BD-24D1-69CC-2EA40FD0F15E}"/>
              </a:ext>
            </a:extLst>
          </p:cNvPr>
          <p:cNvGrpSpPr/>
          <p:nvPr/>
        </p:nvGrpSpPr>
        <p:grpSpPr>
          <a:xfrm>
            <a:off x="1141412" y="2097088"/>
            <a:ext cx="3172968" cy="886968"/>
            <a:chOff x="2148840" y="4279392"/>
            <a:chExt cx="3172968" cy="8869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B7FAED2-889E-A097-35A5-8EC943123F17}"/>
                </a:ext>
              </a:extLst>
            </p:cNvPr>
            <p:cNvSpPr/>
            <p:nvPr/>
          </p:nvSpPr>
          <p:spPr>
            <a:xfrm>
              <a:off x="2148840" y="4279392"/>
              <a:ext cx="3172968" cy="886968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228176-F1FD-B9B1-54C8-EEBD461C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758" y="4355608"/>
              <a:ext cx="2953132" cy="734536"/>
            </a:xfrm>
            <a:prstGeom prst="rect">
              <a:avLst/>
            </a:prstGeom>
          </p:spPr>
        </p:pic>
      </p:grp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43CBE3-3D68-8225-1D52-DA6F07218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3" b="1842"/>
          <a:stretch/>
        </p:blipFill>
        <p:spPr>
          <a:xfrm>
            <a:off x="6946750" y="618518"/>
            <a:ext cx="4268430" cy="559612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B0947F3-A78A-CADD-725E-A30405FE1632}"/>
              </a:ext>
            </a:extLst>
          </p:cNvPr>
          <p:cNvGrpSpPr/>
          <p:nvPr/>
        </p:nvGrpSpPr>
        <p:grpSpPr>
          <a:xfrm>
            <a:off x="1141412" y="4070236"/>
            <a:ext cx="3431507" cy="886968"/>
            <a:chOff x="1141412" y="4070236"/>
            <a:chExt cx="3431507" cy="88696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BC508F9-49B8-4334-3566-05226CFA46B9}"/>
                </a:ext>
              </a:extLst>
            </p:cNvPr>
            <p:cNvSpPr/>
            <p:nvPr/>
          </p:nvSpPr>
          <p:spPr>
            <a:xfrm>
              <a:off x="1141412" y="4070236"/>
              <a:ext cx="3431507" cy="886968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C047B9E-C687-CFEB-EA22-78D6FEA2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191" y="4224531"/>
              <a:ext cx="3157947" cy="578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828045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E8A5-C4C7-6857-723E-75A6DBFA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BEAB1-E373-F889-C55D-852A497BC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897" y="3429000"/>
            <a:ext cx="4983307" cy="314765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B3760-E155-0009-F80C-46074D7FA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98" y="164017"/>
            <a:ext cx="4983307" cy="3147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4C2BB-D50D-4431-B327-19B2B2271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797" y="164017"/>
            <a:ext cx="4845771" cy="3151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13EA2-8371-0F58-B478-7176B4B4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796" y="3429000"/>
            <a:ext cx="4845771" cy="30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7096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E666-240D-CAB1-BDF7-A02E8E2C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VS LARGE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4057-D1AA-0B3C-0E5F-14EA8E19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scaling can be used to capture low frequency coarse parts of an image</a:t>
            </a:r>
          </a:p>
          <a:p>
            <a:r>
              <a:rPr lang="en-US" dirty="0"/>
              <a:t>It highlights more global features like large shape and general brightness variations</a:t>
            </a:r>
          </a:p>
          <a:p>
            <a:r>
              <a:rPr lang="en-US" dirty="0"/>
              <a:t>Small can be used to capture high frequency components or fine details in the image</a:t>
            </a:r>
          </a:p>
          <a:p>
            <a:r>
              <a:rPr lang="en-US" dirty="0"/>
              <a:t>It can detect sharp transitions and local patterns like edges and textures.</a:t>
            </a:r>
          </a:p>
        </p:txBody>
      </p:sp>
    </p:spTree>
    <p:extLst>
      <p:ext uri="{BB962C8B-B14F-4D97-AF65-F5344CB8AC3E}">
        <p14:creationId xmlns:p14="http://schemas.microsoft.com/office/powerpoint/2010/main" val="3161993315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3E23-3644-5F55-B318-126F5A3B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6F1DBE-645B-19D0-AE42-78B2E0C54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4493"/>
            <a:ext cx="9905999" cy="3541714"/>
          </a:xfrm>
        </p:spPr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</a:rPr>
              <a:t>Transposed convolution is a way to reverse the down-sampling effect of a regular convolution.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</a:rPr>
              <a:t>It increases the spatial dimensions of the input.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</a:rPr>
              <a:t>This is achieved by inserting zeros between elements of the input feature map before applying the convolution operation.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</a:rPr>
              <a:t>The size of the output feature map depends on several factors, including the stride, padding, kernel size, and input dimensions.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72366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700</Words>
  <Application>Microsoft Office PowerPoint</Application>
  <PresentationFormat>Widescreen</PresentationFormat>
  <Paragraphs>144</Paragraphs>
  <Slides>37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-apple-system</vt:lpstr>
      <vt:lpstr>Aptos</vt:lpstr>
      <vt:lpstr>Arial</vt:lpstr>
      <vt:lpstr>Cambria Math</vt:lpstr>
      <vt:lpstr>Tw Cen MT</vt:lpstr>
      <vt:lpstr>Circuit</vt:lpstr>
      <vt:lpstr>WAVEMIXSR</vt:lpstr>
      <vt:lpstr>What is SUPER RESOLUTION?</vt:lpstr>
      <vt:lpstr>Applications of SUPER RESOLUTION?</vt:lpstr>
      <vt:lpstr>ARCHITECTURE</vt:lpstr>
      <vt:lpstr>WAVELET TRANSFORM</vt:lpstr>
      <vt:lpstr>WAVELET TRANSFORM</vt:lpstr>
      <vt:lpstr>PowerPoint Presentation</vt:lpstr>
      <vt:lpstr>SMALL VS LARGE SCALING</vt:lpstr>
      <vt:lpstr>TRANSPOSED CONVOLUTION</vt:lpstr>
      <vt:lpstr>DISCUSSING THE ARCHITECTURE</vt:lpstr>
      <vt:lpstr>DISCUSSING THE ARCHITECTURE : Y component</vt:lpstr>
      <vt:lpstr>Code</vt:lpstr>
      <vt:lpstr>Code</vt:lpstr>
      <vt:lpstr>DISCUSSING THE ARCHITECTURE : WAVEMIX BLOCK</vt:lpstr>
      <vt:lpstr>Code</vt:lpstr>
      <vt:lpstr>DISCUSSING THE ARCHITECTURE : CbCr channels</vt:lpstr>
      <vt:lpstr>Code</vt:lpstr>
      <vt:lpstr>Code</vt:lpstr>
      <vt:lpstr>Code</vt:lpstr>
      <vt:lpstr>Code</vt:lpstr>
      <vt:lpstr>Code</vt:lpstr>
      <vt:lpstr>Methodology</vt:lpstr>
      <vt:lpstr>Methodology</vt:lpstr>
      <vt:lpstr>Results</vt:lpstr>
      <vt:lpstr>PowerPoint Presentation</vt:lpstr>
      <vt:lpstr>PowerPoint Presentation</vt:lpstr>
      <vt:lpstr>PowerPoint Presentation</vt:lpstr>
      <vt:lpstr>PowerPoint Presentation</vt:lpstr>
      <vt:lpstr>RESULTS: Mse loss</vt:lpstr>
      <vt:lpstr>Extension 1</vt:lpstr>
      <vt:lpstr>Extension 1</vt:lpstr>
      <vt:lpstr>Extension 1</vt:lpstr>
      <vt:lpstr>PowerPoint Presentation</vt:lpstr>
      <vt:lpstr>Extension 2</vt:lpstr>
      <vt:lpstr>Extension 2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Yasiru Alahakoon</dc:creator>
  <cp:lastModifiedBy>Warren Jayakumar</cp:lastModifiedBy>
  <cp:revision>31</cp:revision>
  <dcterms:created xsi:type="dcterms:W3CDTF">2024-09-09T18:01:42Z</dcterms:created>
  <dcterms:modified xsi:type="dcterms:W3CDTF">2024-11-01T04:11:46Z</dcterms:modified>
</cp:coreProperties>
</file>